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335" r:id="rId3"/>
    <p:sldId id="383" r:id="rId4"/>
    <p:sldId id="388" r:id="rId5"/>
    <p:sldId id="391" r:id="rId6"/>
    <p:sldId id="395" r:id="rId7"/>
    <p:sldId id="390" r:id="rId8"/>
    <p:sldId id="396" r:id="rId9"/>
    <p:sldId id="392" r:id="rId10"/>
    <p:sldId id="397" r:id="rId11"/>
    <p:sldId id="393" r:id="rId12"/>
    <p:sldId id="394" r:id="rId13"/>
    <p:sldId id="398" r:id="rId14"/>
    <p:sldId id="399" r:id="rId15"/>
    <p:sldId id="378" r:id="rId16"/>
  </p:sldIdLst>
  <p:sldSz cx="9144000" cy="5143500" type="screen16x9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2683"/>
    <a:srgbClr val="F6AC41"/>
    <a:srgbClr val="DE3B3C"/>
    <a:srgbClr val="ABC61F"/>
    <a:srgbClr val="1573BD"/>
    <a:srgbClr val="807F83"/>
    <a:srgbClr val="3C1B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745" autoAdjust="0"/>
    <p:restoredTop sz="94592"/>
  </p:normalViewPr>
  <p:slideViewPr>
    <p:cSldViewPr snapToGrid="0" snapToObjects="1">
      <p:cViewPr varScale="1">
        <p:scale>
          <a:sx n="117" d="100"/>
          <a:sy n="117" d="100"/>
        </p:scale>
        <p:origin x="168" y="520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CD306DB-A0C7-44BC-9520-D69A847C898A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250877E-A1F9-420B-B9F4-5932F8175E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463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875C2C6-DD06-48DA-ACD9-2A55F4792073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64C9871-8ED6-4804-9AB6-2CC48DDA4E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6592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396258-C8E5-4890-8EAC-5A1F6D936C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731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966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894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894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0051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5360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482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715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715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89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89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6536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894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095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89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B4141-C6DA-4DD6-A835-377B8386F831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346B7-C69A-4347-BA7B-71480B80CC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366E0-4426-4D75-B87E-EC68E4919D4E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D7BC3-7AB6-46BB-A8C9-48E6A49B46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C10CA-E190-4D27-9738-E18540604CB3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E8B92-D826-4791-A55D-67FA99CFA4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5AD34-FBCB-4D76-A558-95E560597E10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1A8AA-038B-47D0-82C7-E8D4BF9760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52887-1CF2-4112-B65A-3B8529ACB878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A8896-7F23-4072-92CA-E79A75681A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166BC-66C8-4927-944B-74DFCEC0D104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A69F9-50B2-4780-B348-CC80A2225C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92638-6E16-4D10-BAC6-C67456A4A6B5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20A72-F55B-4C90-85EF-0C69F80436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E2C38-DA31-449D-A32D-EA8F9AE2A592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0A94C-8007-4015-8708-F8B8141A1B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644B7-EADB-4BBA-9FE0-6FD9550A0168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DED18-05C4-4BE2-9B20-8CD8712303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5E21C-B0C3-4911-A628-7857F08E2E9B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3F140-94C6-42C2-8288-E880A488AE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AA7B5-7078-4075-9CAB-BD0D8ED10779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4596E-E030-45FE-B836-C87C2DD4A4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B3BD3C-FD19-4905-B013-6234E9ADFCFD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91C4B7-8909-4866-9F73-D9CD90404D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792"/>
            <a:ext cx="9221234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09152" y="429817"/>
            <a:ext cx="8580851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3C1B71"/>
                </a:solidFill>
                <a:ea typeface="Arial Unicode MS" pitchFamily="34" charset="-128"/>
                <a:cs typeface="Arial Unicode MS" pitchFamily="34" charset="-128"/>
              </a:rPr>
              <a:t>Ethical design and conduct of pragmatic trials: The flu vaccine trial</a:t>
            </a:r>
            <a:endParaRPr lang="en-US" sz="2800" dirty="0">
              <a:solidFill>
                <a:srgbClr val="3C1B71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en-US" sz="2800" dirty="0">
              <a:solidFill>
                <a:srgbClr val="3C1B71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en-US" sz="2800" dirty="0">
              <a:solidFill>
                <a:srgbClr val="3C1B71"/>
              </a:solidFill>
              <a:ea typeface="Arial Unicode MS" pitchFamily="34" charset="-128"/>
              <a:cs typeface="Arial Unicode MS" pitchFamily="34" charset="-128"/>
            </a:endParaRPr>
          </a:p>
          <a:p>
            <a:r>
              <a:rPr lang="en-US" sz="2800" dirty="0">
                <a:solidFill>
                  <a:srgbClr val="3C1B71"/>
                </a:solidFill>
                <a:ea typeface="Arial Unicode MS" pitchFamily="34" charset="-128"/>
                <a:cs typeface="Arial Unicode MS" pitchFamily="34" charset="-128"/>
              </a:rPr>
              <a:t>Charles Weijer</a:t>
            </a:r>
          </a:p>
          <a:p>
            <a:endParaRPr lang="en-US" sz="2800" dirty="0">
              <a:solidFill>
                <a:srgbClr val="3C1B71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en-US" sz="2800" dirty="0">
              <a:solidFill>
                <a:srgbClr val="3C1B71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en-US" sz="2800" dirty="0">
              <a:solidFill>
                <a:srgbClr val="3C1B71"/>
              </a:solidFill>
              <a:ea typeface="Arial Unicode MS" pitchFamily="34" charset="-128"/>
              <a:cs typeface="Arial Unicode MS" pitchFamily="34" charset="-128"/>
            </a:endParaRPr>
          </a:p>
          <a:p>
            <a:r>
              <a:rPr lang="en-US" sz="2800" dirty="0">
                <a:solidFill>
                  <a:srgbClr val="3C1B71"/>
                </a:solidFill>
                <a:ea typeface="Arial Unicode MS" pitchFamily="34" charset="-128"/>
                <a:cs typeface="Arial Unicode MS" pitchFamily="34" charset="-128"/>
              </a:rPr>
              <a:t>@charlesweijer</a:t>
            </a: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5700716" y="4726781"/>
            <a:ext cx="3189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>
                <a:solidFill>
                  <a:srgbClr val="4F2683"/>
                </a:solidFill>
              </a:rPr>
              <a:t>Department Here</a:t>
            </a:r>
          </a:p>
        </p:txBody>
      </p:sp>
      <p:pic>
        <p:nvPicPr>
          <p:cNvPr id="6" name="Picture 6" descr="RIP_Tag_RGB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11629" y="4053742"/>
            <a:ext cx="2198687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368x410xtwitter-15nov14-cut.jpg.pagespeed.ic.XPs840p3tS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050" y="3878900"/>
            <a:ext cx="468577" cy="521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7240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Intervention/ comparator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r>
              <a:rPr lang="en-US" sz="2400" b="1" dirty="0">
                <a:latin typeface="Arial"/>
                <a:cs typeface="Arial"/>
              </a:rPr>
              <a:t>Are interventions research or practice?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Ought </a:t>
            </a:r>
            <a:r>
              <a:rPr lang="en-CA" sz="2000" dirty="0" smtClean="0">
                <a:latin typeface="Arial"/>
                <a:cs typeface="Arial"/>
              </a:rPr>
              <a:t>usual care study </a:t>
            </a:r>
            <a:r>
              <a:rPr lang="en-CA" sz="2000" dirty="0">
                <a:latin typeface="Arial"/>
                <a:cs typeface="Arial"/>
              </a:rPr>
              <a:t>interventions </a:t>
            </a:r>
            <a:r>
              <a:rPr lang="en-CA" sz="2000" dirty="0" smtClean="0">
                <a:latin typeface="Arial"/>
                <a:cs typeface="Arial"/>
              </a:rPr>
              <a:t>be </a:t>
            </a:r>
            <a:r>
              <a:rPr lang="en-CA" sz="2000" dirty="0">
                <a:latin typeface="Arial"/>
                <a:cs typeface="Arial"/>
              </a:rPr>
              <a:t>considered part of practice or research?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What counts as a usual care intervention:</a:t>
            </a:r>
          </a:p>
          <a:p>
            <a:pPr marL="800100" lvl="1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FDA approved?</a:t>
            </a:r>
          </a:p>
          <a:p>
            <a:pPr marL="800100" lvl="1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Proven effective interventions?</a:t>
            </a:r>
          </a:p>
          <a:p>
            <a:pPr marL="800100" lvl="1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Commonly used interventions? (&lt;2% of NH used HD vaccine)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</p:spTree>
    <p:extLst>
      <p:ext uri="{BB962C8B-B14F-4D97-AF65-F5344CB8AC3E}">
        <p14:creationId xmlns:p14="http://schemas.microsoft.com/office/powerpoint/2010/main" val="174473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8164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Intervention/ comparator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r>
              <a:rPr lang="en-US" sz="2200" b="1" dirty="0">
                <a:latin typeface="Arial"/>
                <a:cs typeface="Arial"/>
              </a:rPr>
              <a:t>From whom, how and when is informed consent required?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If HD and SD vaccine are research </a:t>
            </a:r>
            <a:r>
              <a:rPr lang="en-CA" sz="2000" dirty="0" smtClean="0">
                <a:latin typeface="Arial"/>
                <a:cs typeface="Arial"/>
              </a:rPr>
              <a:t>interventions and, thereby, </a:t>
            </a:r>
            <a:r>
              <a:rPr lang="en-CA" sz="2000" dirty="0">
                <a:latin typeface="Arial"/>
                <a:cs typeface="Arial"/>
              </a:rPr>
              <a:t>part of research, is a waiver of consent appropriate?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Three requirements (CIOMS, 2016):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SzPct val="75000"/>
              <a:buFont typeface="+mj-lt"/>
              <a:buAutoNum type="arabicPeriod"/>
              <a:defRPr/>
            </a:pPr>
            <a:r>
              <a:rPr lang="en-CA" sz="1600" dirty="0">
                <a:latin typeface="Arial"/>
                <a:cs typeface="Arial"/>
              </a:rPr>
              <a:t>Social value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SzPct val="75000"/>
              <a:buFont typeface="+mj-lt"/>
              <a:buAutoNum type="arabicPeriod"/>
              <a:defRPr/>
            </a:pPr>
            <a:r>
              <a:rPr lang="en-CA" sz="1600" dirty="0">
                <a:latin typeface="Arial"/>
                <a:cs typeface="Arial"/>
              </a:rPr>
              <a:t>Minimal risk</a:t>
            </a:r>
          </a:p>
          <a:p>
            <a:pPr marL="800100" lvl="1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+mj-lt"/>
              <a:buAutoNum type="arabicPeriod"/>
              <a:defRPr/>
            </a:pPr>
            <a:r>
              <a:rPr lang="en-CA" sz="1600" dirty="0">
                <a:latin typeface="Arial"/>
                <a:cs typeface="Arial"/>
              </a:rPr>
              <a:t>Study would be </a:t>
            </a:r>
            <a:r>
              <a:rPr lang="en-CA" sz="1600" b="1" dirty="0">
                <a:latin typeface="Arial"/>
                <a:cs typeface="Arial"/>
              </a:rPr>
              <a:t>impracticable</a:t>
            </a:r>
            <a:r>
              <a:rPr lang="en-CA" sz="1600" dirty="0">
                <a:latin typeface="Arial"/>
                <a:cs typeface="Arial"/>
              </a:rPr>
              <a:t> </a:t>
            </a:r>
            <a:r>
              <a:rPr lang="en-CA" sz="1600" dirty="0" smtClean="0">
                <a:latin typeface="Arial"/>
                <a:cs typeface="Arial"/>
              </a:rPr>
              <a:t>with informed </a:t>
            </a:r>
            <a:r>
              <a:rPr lang="en-CA" sz="1600" dirty="0">
                <a:latin typeface="Arial"/>
                <a:cs typeface="Arial"/>
              </a:rPr>
              <a:t>consent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Should the standard for consent in research ever be lower than that in clinical practice?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</p:spTree>
    <p:extLst>
      <p:ext uri="{BB962C8B-B14F-4D97-AF65-F5344CB8AC3E}">
        <p14:creationId xmlns:p14="http://schemas.microsoft.com/office/powerpoint/2010/main" val="239183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3547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Outcome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endParaRPr lang="en-US" sz="2000" dirty="0" smtClean="0"/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US" sz="2000" dirty="0" smtClean="0"/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US" sz="2000" dirty="0"/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US" sz="2000" dirty="0"/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US" sz="2000" dirty="0" smtClean="0"/>
              <a:t>Medicare </a:t>
            </a:r>
            <a:r>
              <a:rPr lang="en-US" sz="2000" dirty="0"/>
              <a:t>hospital claims and vital status records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US" sz="2000" dirty="0">
                <a:latin typeface="Arial"/>
                <a:cs typeface="Arial"/>
              </a:rPr>
              <a:t>Vaccination data collected in aggregate for each nursing </a:t>
            </a:r>
            <a:r>
              <a:rPr lang="en-US" sz="2000" dirty="0" smtClean="0">
                <a:latin typeface="Arial"/>
                <a:cs typeface="Arial"/>
              </a:rPr>
              <a:t>home</a:t>
            </a:r>
            <a:endParaRPr lang="en-US" sz="2000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893859"/>
              </p:ext>
            </p:extLst>
          </p:nvPr>
        </p:nvGraphicFramePr>
        <p:xfrm>
          <a:off x="414338" y="1022291"/>
          <a:ext cx="8005764" cy="173491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34294"/>
                <a:gridCol w="1334294"/>
                <a:gridCol w="1334294"/>
                <a:gridCol w="1334294"/>
                <a:gridCol w="1334294"/>
                <a:gridCol w="1334294"/>
              </a:tblGrid>
              <a:tr h="35483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Explanatory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Pragmatic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279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Normative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 row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Normative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05022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D.</a:t>
                      </a:r>
                      <a:r>
                        <a:rPr lang="en-US" sz="1200" b="1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What types of outcome data are collected?</a:t>
                      </a:r>
                      <a:endParaRPr lang="en-US" sz="21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Newly generated data, biological</a:t>
                      </a:r>
                      <a:r>
                        <a:rPr lang="en-US" sz="1200" baseline="0" dirty="0" smtClean="0">
                          <a:effectLst/>
                        </a:rPr>
                        <a:t> and clinical test results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Subjects face additional risk exposure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Existing data,</a:t>
                      </a:r>
                      <a:r>
                        <a:rPr lang="en-US" sz="1200" baseline="0" dirty="0" smtClean="0">
                          <a:effectLst/>
                        </a:rPr>
                        <a:t> routinely collected data, electronic health records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Need to consider ethics oversight; may qualify</a:t>
                      </a:r>
                      <a:r>
                        <a:rPr lang="en-US" sz="1200" baseline="0" dirty="0" smtClean="0">
                          <a:effectLst/>
                        </a:rPr>
                        <a:t> for expedited research ethics committee review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032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29546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Outcome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r>
              <a:rPr lang="en-US" sz="2400" b="1" dirty="0">
                <a:latin typeface="Arial"/>
                <a:cs typeface="Arial"/>
              </a:rPr>
              <a:t>What research ethics oversight is required</a:t>
            </a:r>
            <a:r>
              <a:rPr lang="en-US" sz="2400" b="1" dirty="0" smtClean="0">
                <a:latin typeface="Arial"/>
                <a:cs typeface="Arial"/>
              </a:rPr>
              <a:t>?</a:t>
            </a:r>
            <a:endParaRPr lang="en-US" sz="2000" dirty="0">
              <a:latin typeface="Arial"/>
              <a:cs typeface="Arial"/>
            </a:endParaRP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US" sz="2000" dirty="0">
                <a:latin typeface="Arial"/>
                <a:cs typeface="Arial"/>
              </a:rPr>
              <a:t>If research involves usual care interventions and routinely collected health information, what level of research ethics oversight is appropriate?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US" sz="2000" dirty="0">
                <a:latin typeface="Arial"/>
                <a:cs typeface="Arial"/>
              </a:rPr>
              <a:t>Does appropriate oversight depend on risk or a broader set of issues?</a:t>
            </a:r>
            <a:r>
              <a:rPr lang="en-CA" sz="2000" dirty="0">
                <a:latin typeface="Arial"/>
                <a:cs typeface="Arial"/>
              </a:rPr>
              <a:t>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</p:spTree>
    <p:extLst>
      <p:ext uri="{BB962C8B-B14F-4D97-AF65-F5344CB8AC3E}">
        <p14:creationId xmlns:p14="http://schemas.microsoft.com/office/powerpoint/2010/main" val="45312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40626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 smtClean="0">
                <a:solidFill>
                  <a:srgbClr val="3B1B70"/>
                </a:solidFill>
                <a:latin typeface="Arial"/>
                <a:cs typeface="Arial Unicode MS"/>
              </a:rPr>
              <a:t>Conclusion</a:t>
            </a:r>
            <a:endParaRPr lang="en-US" sz="3200" b="1" dirty="0">
              <a:solidFill>
                <a:srgbClr val="3B1B70"/>
              </a:solidFill>
              <a:latin typeface="Arial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r>
              <a:rPr lang="en-US" sz="2400" b="1" dirty="0" smtClean="0">
                <a:latin typeface="Arial"/>
                <a:cs typeface="Arial"/>
              </a:rPr>
              <a:t>PICO-based ethics framework highlighted the following issues in the flu </a:t>
            </a:r>
            <a:r>
              <a:rPr lang="en-US" sz="2400" b="1" dirty="0">
                <a:latin typeface="Arial"/>
                <a:cs typeface="Arial"/>
              </a:rPr>
              <a:t>v</a:t>
            </a:r>
            <a:r>
              <a:rPr lang="en-US" sz="2400" b="1" dirty="0" smtClean="0">
                <a:latin typeface="Arial"/>
                <a:cs typeface="Arial"/>
              </a:rPr>
              <a:t>accine </a:t>
            </a:r>
            <a:r>
              <a:rPr lang="en-US" sz="2400" b="1" dirty="0">
                <a:latin typeface="Arial"/>
                <a:cs typeface="Arial"/>
              </a:rPr>
              <a:t>t</a:t>
            </a:r>
            <a:r>
              <a:rPr lang="en-US" sz="2400" b="1" dirty="0" smtClean="0">
                <a:latin typeface="Arial"/>
                <a:cs typeface="Arial"/>
              </a:rPr>
              <a:t>rial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+mj-lt"/>
              <a:buAutoNum type="arabicPeriod"/>
              <a:defRPr/>
            </a:pPr>
            <a:r>
              <a:rPr lang="en-US" dirty="0">
                <a:latin typeface="Arial"/>
                <a:cs typeface="Arial"/>
              </a:rPr>
              <a:t>How should we protect the vulnerable participants within the trial</a:t>
            </a:r>
            <a:r>
              <a:rPr lang="en-US" dirty="0" smtClean="0">
                <a:latin typeface="Arial"/>
                <a:cs typeface="Arial"/>
              </a:rPr>
              <a:t>?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+mj-lt"/>
              <a:buAutoNum type="arabicPeriod"/>
              <a:defRPr/>
            </a:pPr>
            <a:r>
              <a:rPr lang="en-US" dirty="0" smtClean="0">
                <a:latin typeface="Arial"/>
                <a:cs typeface="Arial"/>
              </a:rPr>
              <a:t>Who </a:t>
            </a:r>
            <a:r>
              <a:rPr lang="en-US" dirty="0">
                <a:latin typeface="Arial"/>
                <a:cs typeface="Arial"/>
              </a:rPr>
              <a:t>are the research subjects</a:t>
            </a:r>
            <a:r>
              <a:rPr lang="en-US" dirty="0" smtClean="0">
                <a:latin typeface="Arial"/>
                <a:cs typeface="Arial"/>
              </a:rPr>
              <a:t>?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+mj-lt"/>
              <a:buAutoNum type="arabicPeriod"/>
              <a:defRPr/>
            </a:pPr>
            <a:r>
              <a:rPr lang="en-US" dirty="0" smtClean="0">
                <a:latin typeface="Arial"/>
                <a:cs typeface="Arial"/>
              </a:rPr>
              <a:t>Do care providers have a duty to participate?</a:t>
            </a:r>
            <a:endParaRPr lang="en-US" dirty="0">
              <a:latin typeface="Arial"/>
              <a:cs typeface="Arial"/>
            </a:endParaRP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+mj-lt"/>
              <a:buAutoNum type="arabicPeriod"/>
              <a:defRPr/>
            </a:pPr>
            <a:r>
              <a:rPr lang="en-US" dirty="0" smtClean="0">
                <a:latin typeface="Arial"/>
                <a:cs typeface="Arial"/>
              </a:rPr>
              <a:t>Are </a:t>
            </a:r>
            <a:r>
              <a:rPr lang="en-US" dirty="0">
                <a:latin typeface="Arial"/>
                <a:cs typeface="Arial"/>
              </a:rPr>
              <a:t>interventions research or practice</a:t>
            </a:r>
            <a:r>
              <a:rPr lang="en-US" dirty="0" smtClean="0">
                <a:latin typeface="Arial"/>
                <a:cs typeface="Arial"/>
              </a:rPr>
              <a:t>?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+mj-lt"/>
              <a:buAutoNum type="arabicPeriod"/>
              <a:defRPr/>
            </a:pPr>
            <a:r>
              <a:rPr lang="en-US" dirty="0" smtClean="0">
                <a:latin typeface="Arial"/>
                <a:cs typeface="Arial"/>
              </a:rPr>
              <a:t>From </a:t>
            </a:r>
            <a:r>
              <a:rPr lang="en-US" dirty="0">
                <a:latin typeface="Arial"/>
                <a:cs typeface="Arial"/>
              </a:rPr>
              <a:t>whom, how and when is informed consent required</a:t>
            </a:r>
            <a:r>
              <a:rPr lang="en-US" dirty="0" smtClean="0">
                <a:latin typeface="Arial"/>
                <a:cs typeface="Arial"/>
              </a:rPr>
              <a:t>?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+mj-lt"/>
              <a:buAutoNum type="arabicPeriod"/>
              <a:defRPr/>
            </a:pPr>
            <a:r>
              <a:rPr lang="en-US" dirty="0" smtClean="0">
                <a:latin typeface="Arial"/>
                <a:cs typeface="Arial"/>
              </a:rPr>
              <a:t>What </a:t>
            </a:r>
            <a:r>
              <a:rPr lang="en-US" dirty="0">
                <a:latin typeface="Arial"/>
                <a:cs typeface="Arial"/>
              </a:rPr>
              <a:t>research ethics oversight is required</a:t>
            </a:r>
            <a:r>
              <a:rPr lang="en-US" dirty="0" smtClean="0">
                <a:latin typeface="Arial"/>
                <a:cs typeface="Arial"/>
              </a:rPr>
              <a:t>?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</p:spTree>
    <p:extLst>
      <p:ext uri="{BB962C8B-B14F-4D97-AF65-F5344CB8AC3E}">
        <p14:creationId xmlns:p14="http://schemas.microsoft.com/office/powerpoint/2010/main" val="49306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CA" sz="2400" b="1" dirty="0">
                <a:solidFill>
                  <a:srgbClr val="807F83"/>
                </a:solidFill>
                <a:latin typeface="Arial"/>
                <a:cs typeface="Arial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4338" y="429816"/>
            <a:ext cx="839231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000" b="1" dirty="0">
                <a:solidFill>
                  <a:srgbClr val="3B1B70"/>
                </a:solidFill>
                <a:latin typeface="Arial"/>
                <a:cs typeface="Arial Unicode MS"/>
              </a:rPr>
              <a:t>Ethics and Pragmatic RCTs Research </a:t>
            </a:r>
            <a:r>
              <a:rPr lang="en-US" sz="3000" b="1" dirty="0" smtClean="0">
                <a:solidFill>
                  <a:srgbClr val="3B1B70"/>
                </a:solidFill>
                <a:latin typeface="Arial"/>
                <a:cs typeface="Arial Unicode MS"/>
              </a:rPr>
              <a:t>Group</a:t>
            </a:r>
            <a:endParaRPr lang="en-US" sz="3000" b="1" dirty="0">
              <a:solidFill>
                <a:srgbClr val="3B1B70"/>
              </a:solidFill>
              <a:latin typeface="Arial"/>
              <a:cs typeface="Arial Unicode MS"/>
            </a:endParaRPr>
          </a:p>
        </p:txBody>
      </p:sp>
      <p:pic>
        <p:nvPicPr>
          <p:cNvPr id="2" name="Picture 1" descr="pRCT QR Cod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00" y="891481"/>
            <a:ext cx="3588249" cy="3588249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1165" y="1161137"/>
            <a:ext cx="3048935" cy="304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3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7" y="429817"/>
            <a:ext cx="832546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The flu vaccine trial</a:t>
            </a:r>
          </a:p>
          <a:p>
            <a:pPr>
              <a:spcAft>
                <a:spcPts val="600"/>
              </a:spcAft>
            </a:pPr>
            <a:r>
              <a:rPr lang="en-US" sz="2000" b="1" dirty="0"/>
              <a:t>Aim</a:t>
            </a:r>
            <a:r>
              <a:rPr lang="en-US" sz="2000" dirty="0"/>
              <a:t>: Effectiveness of the HD flu vaccine in long-term care population</a:t>
            </a:r>
          </a:p>
          <a:p>
            <a:pPr>
              <a:spcAft>
                <a:spcPts val="600"/>
              </a:spcAft>
            </a:pPr>
            <a:r>
              <a:rPr lang="en-US" sz="2000" b="1" dirty="0"/>
              <a:t>Design</a:t>
            </a:r>
            <a:r>
              <a:rPr lang="en-US" sz="2000" dirty="0"/>
              <a:t>: Pragmatic cluster randomized trial</a:t>
            </a:r>
          </a:p>
          <a:p>
            <a:pPr>
              <a:spcAft>
                <a:spcPts val="600"/>
              </a:spcAft>
            </a:pPr>
            <a:r>
              <a:rPr lang="en-US" sz="2000" b="1" dirty="0"/>
              <a:t>Population: </a:t>
            </a:r>
            <a:r>
              <a:rPr lang="en-US" sz="2000" dirty="0"/>
              <a:t>823 nursing homes (53,008 long-stay residents)</a:t>
            </a:r>
          </a:p>
          <a:p>
            <a:pPr>
              <a:spcAft>
                <a:spcPts val="600"/>
              </a:spcAft>
            </a:pPr>
            <a:r>
              <a:rPr lang="en-US" sz="2000" b="1" dirty="0"/>
              <a:t>Intervention</a:t>
            </a:r>
            <a:r>
              <a:rPr lang="en-US" sz="2000" dirty="0"/>
              <a:t>: Nursing home leadership agreed to offer either HD or SD vaccine as the “standard of care” </a:t>
            </a:r>
            <a:endParaRPr lang="en-CA" sz="2000" dirty="0"/>
          </a:p>
          <a:p>
            <a:pPr>
              <a:spcAft>
                <a:spcPts val="600"/>
              </a:spcAft>
            </a:pPr>
            <a:r>
              <a:rPr lang="en-US" sz="2000" b="1" dirty="0"/>
              <a:t>Outcome: </a:t>
            </a:r>
            <a:r>
              <a:rPr lang="en-US" sz="2000" dirty="0"/>
              <a:t>Influenza-like illness hospitalization from Medicare claims</a:t>
            </a:r>
          </a:p>
          <a:p>
            <a:pPr>
              <a:spcAft>
                <a:spcPts val="600"/>
              </a:spcAft>
            </a:pPr>
            <a:r>
              <a:rPr lang="en-CA" sz="2000" b="1" dirty="0"/>
              <a:t>Research ethics:</a:t>
            </a:r>
            <a:r>
              <a:rPr lang="en-CA" sz="2000" dirty="0"/>
              <a:t> Expedited IRB review with a waiver of resident informed consent</a:t>
            </a:r>
          </a:p>
          <a:p>
            <a:pPr>
              <a:spcAft>
                <a:spcPts val="600"/>
              </a:spcAft>
            </a:pPr>
            <a:r>
              <a:rPr lang="en-US" sz="2000" b="1" dirty="0"/>
              <a:t>Results</a:t>
            </a:r>
            <a:r>
              <a:rPr lang="en-US" sz="2000" dirty="0"/>
              <a:t>: </a:t>
            </a:r>
            <a:r>
              <a:rPr lang="en-CA" sz="2000" dirty="0"/>
              <a:t>Hospitalization significantly lower in HD facilities</a:t>
            </a: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</p:spTree>
    <p:extLst>
      <p:ext uri="{BB962C8B-B14F-4D97-AF65-F5344CB8AC3E}">
        <p14:creationId xmlns:p14="http://schemas.microsoft.com/office/powerpoint/2010/main" val="223755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7" y="429817"/>
            <a:ext cx="8317111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The flu vaccine trial</a:t>
            </a:r>
            <a:endParaRPr lang="en-CA" sz="2400" dirty="0">
              <a:solidFill>
                <a:srgbClr val="807F83"/>
              </a:solidFill>
              <a:latin typeface="Arial"/>
              <a:cs typeface="Arial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2652161" y="1058054"/>
            <a:ext cx="3839679" cy="3494762"/>
            <a:chOff x="2069356" y="207699"/>
            <a:chExt cx="5422951" cy="4935801"/>
          </a:xfrm>
        </p:grpSpPr>
        <p:pic>
          <p:nvPicPr>
            <p:cNvPr id="7" name="Picture 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69356" y="207699"/>
              <a:ext cx="5422951" cy="4935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" name="Straight Connector 7"/>
            <p:cNvCxnSpPr/>
            <p:nvPr/>
          </p:nvCxnSpPr>
          <p:spPr>
            <a:xfrm>
              <a:off x="4730620" y="970384"/>
              <a:ext cx="979715" cy="354563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5710335" y="1324947"/>
              <a:ext cx="531845" cy="90506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6055567" y="2230016"/>
              <a:ext cx="186613" cy="103569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5243804" y="3265714"/>
              <a:ext cx="811763" cy="671804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4217437" y="3937518"/>
              <a:ext cx="102636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 flipV="1">
              <a:off x="3415004" y="3265714"/>
              <a:ext cx="802433" cy="671804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 flipV="1">
              <a:off x="3237722" y="2230016"/>
              <a:ext cx="177282" cy="103569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3237722" y="1324947"/>
              <a:ext cx="531845" cy="90506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3769567" y="970384"/>
              <a:ext cx="961053" cy="354563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</p:spTree>
    <p:extLst>
      <p:ext uri="{BB962C8B-B14F-4D97-AF65-F5344CB8AC3E}">
        <p14:creationId xmlns:p14="http://schemas.microsoft.com/office/powerpoint/2010/main" val="240374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PICO-based ethics framework</a:t>
            </a:r>
          </a:p>
        </p:txBody>
      </p:sp>
      <p:pic>
        <p:nvPicPr>
          <p:cNvPr id="6" name="Picture 5" descr="PICO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79" y="1219199"/>
            <a:ext cx="4888243" cy="3251179"/>
          </a:xfrm>
          <a:prstGeom prst="rect">
            <a:avLst/>
          </a:prstGeom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</p:spTree>
    <p:extLst>
      <p:ext uri="{BB962C8B-B14F-4D97-AF65-F5344CB8AC3E}">
        <p14:creationId xmlns:p14="http://schemas.microsoft.com/office/powerpoint/2010/main" val="395061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3547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Population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endParaRPr lang="en-CA" sz="2000" dirty="0" smtClean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CA" sz="2000" dirty="0" smtClean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CA" sz="2000" dirty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CA" sz="2000" dirty="0" smtClean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All </a:t>
            </a:r>
            <a:r>
              <a:rPr lang="en-CA" sz="2000" dirty="0">
                <a:latin typeface="Arial"/>
                <a:cs typeface="Arial"/>
              </a:rPr>
              <a:t>long-stay resident &gt;65 year were </a:t>
            </a:r>
            <a:r>
              <a:rPr lang="en-CA" sz="2000" dirty="0" smtClean="0">
                <a:latin typeface="Arial"/>
                <a:cs typeface="Arial"/>
              </a:rPr>
              <a:t>eligible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Limited exclusion criteria</a:t>
            </a:r>
            <a:endParaRPr lang="en-CA" sz="2000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10480"/>
              </p:ext>
            </p:extLst>
          </p:nvPr>
        </p:nvGraphicFramePr>
        <p:xfrm>
          <a:off x="414338" y="1022291"/>
          <a:ext cx="8005764" cy="168785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34294"/>
                <a:gridCol w="1334294"/>
                <a:gridCol w="1334294"/>
                <a:gridCol w="1334294"/>
                <a:gridCol w="1334294"/>
                <a:gridCol w="1334294"/>
              </a:tblGrid>
              <a:tr h="35483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Explanatory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Pragmatic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279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Normative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 row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Normative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05022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A. What is the target population?</a:t>
                      </a:r>
                      <a:endParaRPr lang="en-US" sz="21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Homogeneous subset of a larger applicable population 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Need to consider ramifications of exclusion</a:t>
                      </a:r>
                      <a:r>
                        <a:rPr lang="en-US" sz="1200" baseline="0" dirty="0" smtClean="0">
                          <a:effectLst/>
                        </a:rPr>
                        <a:t> criteria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Full applicable population 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Need to consider the inclusion</a:t>
                      </a:r>
                      <a:r>
                        <a:rPr lang="en-US" sz="1200" baseline="0" dirty="0" smtClean="0">
                          <a:effectLst/>
                        </a:rPr>
                        <a:t> of </a:t>
                      </a:r>
                      <a:r>
                        <a:rPr lang="en-US" sz="1200" dirty="0" smtClean="0">
                          <a:effectLst/>
                        </a:rPr>
                        <a:t>vulnerable subpopulations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81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477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Population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r>
              <a:rPr lang="en-US" sz="2400" b="1" dirty="0">
                <a:latin typeface="Arial"/>
                <a:cs typeface="Arial"/>
              </a:rPr>
              <a:t>How should we protect the vulnerable participants within the trial?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Vulnerability</a:t>
            </a:r>
            <a:r>
              <a:rPr lang="en-CA" sz="2000" dirty="0">
                <a:latin typeface="Arial"/>
                <a:cs typeface="Arial"/>
              </a:rPr>
              <a:t>: “an identifiably increased likelihood of incurring additional or greater wrong”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Autonomy wrongs: What additional protections should be in place for residents lacking decision-making capacity?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Harm: How will residents be screened for vaccine reaction risk?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</p:spTree>
    <p:extLst>
      <p:ext uri="{BB962C8B-B14F-4D97-AF65-F5344CB8AC3E}">
        <p14:creationId xmlns:p14="http://schemas.microsoft.com/office/powerpoint/2010/main" val="155903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29238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Population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endParaRPr lang="en-CA" sz="2400" b="1" dirty="0" smtClean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CA" sz="2400" b="1" dirty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CA" sz="2400" b="1" dirty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2X2 </a:t>
            </a:r>
            <a:r>
              <a:rPr lang="en-CA" sz="2000" dirty="0">
                <a:latin typeface="Arial"/>
                <a:cs typeface="Arial"/>
              </a:rPr>
              <a:t>factorial design also looked at effect of free vaccination for nursing home staff on resident </a:t>
            </a:r>
            <a:r>
              <a:rPr lang="en-CA" sz="2000" dirty="0" smtClean="0">
                <a:latin typeface="Arial"/>
                <a:cs typeface="Arial"/>
              </a:rPr>
              <a:t>outcomes</a:t>
            </a:r>
            <a:endParaRPr lang="en-CA" sz="2000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312289"/>
              </p:ext>
            </p:extLst>
          </p:nvPr>
        </p:nvGraphicFramePr>
        <p:xfrm>
          <a:off x="414338" y="1022291"/>
          <a:ext cx="8005764" cy="155762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34294"/>
                <a:gridCol w="1334294"/>
                <a:gridCol w="1334294"/>
                <a:gridCol w="1334294"/>
                <a:gridCol w="1334294"/>
                <a:gridCol w="1334294"/>
              </a:tblGrid>
              <a:tr h="32745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Explanatory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Pragmatic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097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Normative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 row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Normative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9691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C. Who are the</a:t>
                      </a:r>
                      <a:r>
                        <a:rPr lang="en-US" sz="1200" b="1" baseline="0" dirty="0" smtClean="0">
                          <a:effectLst/>
                        </a:rPr>
                        <a:t> research subjects?</a:t>
                      </a:r>
                      <a:endParaRPr lang="en-US" sz="21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Individuals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Need to consider ramifications of exclusion</a:t>
                      </a:r>
                      <a:r>
                        <a:rPr lang="en-US" sz="1200" baseline="0" dirty="0" smtClean="0">
                          <a:effectLst/>
                        </a:rPr>
                        <a:t> criteria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Groups, nested populations, or health</a:t>
                      </a:r>
                      <a:r>
                        <a:rPr lang="en-US" sz="1200" baseline="0" dirty="0" smtClean="0">
                          <a:effectLst/>
                        </a:rPr>
                        <a:t> providers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Need to consider vulnerable</a:t>
                      </a:r>
                      <a:r>
                        <a:rPr lang="en-US" sz="1200" baseline="0" dirty="0" smtClean="0">
                          <a:effectLst/>
                        </a:rPr>
                        <a:t> people; research subjects may include health providers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285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2624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Population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r>
              <a:rPr lang="en-US" sz="2400" b="1" dirty="0">
                <a:latin typeface="Arial"/>
                <a:cs typeface="Arial"/>
              </a:rPr>
              <a:t>Who are the research </a:t>
            </a:r>
            <a:r>
              <a:rPr lang="en-US" sz="2400" b="1" dirty="0" smtClean="0">
                <a:latin typeface="Arial"/>
                <a:cs typeface="Arial"/>
              </a:rPr>
              <a:t>subjects?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Research subject: “An individual whose interests may be affected as a result of study interventions or data collection procedures.”</a:t>
            </a:r>
            <a:endParaRPr lang="en-CA" sz="2000" dirty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Are nursing </a:t>
            </a:r>
            <a:r>
              <a:rPr lang="en-CA" sz="2000" dirty="0">
                <a:latin typeface="Arial"/>
                <a:cs typeface="Arial"/>
              </a:rPr>
              <a:t>home staff research subjects</a:t>
            </a:r>
            <a:r>
              <a:rPr lang="en-CA" sz="2000" dirty="0" smtClean="0">
                <a:latin typeface="Arial"/>
                <a:cs typeface="Arial"/>
              </a:rPr>
              <a:t>?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If so, </a:t>
            </a:r>
            <a:r>
              <a:rPr lang="en-CA" sz="2000" dirty="0">
                <a:latin typeface="Arial"/>
                <a:cs typeface="Arial"/>
              </a:rPr>
              <a:t>what protections should be afforded to them?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Do </a:t>
            </a:r>
            <a:r>
              <a:rPr lang="en-CA" sz="2000" dirty="0" smtClean="0">
                <a:latin typeface="Arial"/>
                <a:cs typeface="Arial"/>
              </a:rPr>
              <a:t>health providers </a:t>
            </a:r>
            <a:r>
              <a:rPr lang="en-CA" sz="2000" dirty="0">
                <a:latin typeface="Arial"/>
                <a:cs typeface="Arial"/>
              </a:rPr>
              <a:t>have a duty to participate?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</p:spTree>
    <p:extLst>
      <p:ext uri="{BB962C8B-B14F-4D97-AF65-F5344CB8AC3E}">
        <p14:creationId xmlns:p14="http://schemas.microsoft.com/office/powerpoint/2010/main" val="102441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2624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Intervention/ </a:t>
            </a:r>
            <a:r>
              <a:rPr lang="en-US" sz="3200" b="1" dirty="0" smtClean="0">
                <a:solidFill>
                  <a:srgbClr val="3B1B70"/>
                </a:solidFill>
                <a:latin typeface="Arial"/>
                <a:cs typeface="Arial Unicode MS"/>
              </a:rPr>
              <a:t>comparator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endParaRPr lang="en-US" sz="3200" b="1" dirty="0">
              <a:solidFill>
                <a:srgbClr val="3B1B70"/>
              </a:solidFill>
              <a:latin typeface="Arial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endParaRPr lang="en-US" sz="3200" b="1" dirty="0" smtClean="0">
              <a:solidFill>
                <a:srgbClr val="3B1B70"/>
              </a:solidFill>
              <a:latin typeface="Arial"/>
              <a:cs typeface="Arial Unicode MS"/>
            </a:endParaRP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US" sz="2000" dirty="0"/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US" sz="2000" dirty="0" smtClean="0"/>
              <a:t>HD </a:t>
            </a:r>
            <a:r>
              <a:rPr lang="en-US" sz="2000" dirty="0"/>
              <a:t>or SD vaccine </a:t>
            </a:r>
            <a:r>
              <a:rPr lang="en-US" sz="2000" dirty="0" smtClean="0"/>
              <a:t>considered usual care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Waiver of resident informed consent was obtained</a:t>
            </a:r>
            <a:endParaRPr lang="en-CA" sz="2000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flu vaccine trial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271781"/>
              </p:ext>
            </p:extLst>
          </p:nvPr>
        </p:nvGraphicFramePr>
        <p:xfrm>
          <a:off x="414338" y="1022291"/>
          <a:ext cx="8005764" cy="173491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92691"/>
                <a:gridCol w="1275897"/>
                <a:gridCol w="1334294"/>
                <a:gridCol w="1334294"/>
                <a:gridCol w="1334294"/>
                <a:gridCol w="1334294"/>
              </a:tblGrid>
              <a:tr h="35483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Explanatory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Very Pragmatic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279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Normative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 row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smtClean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Normative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05022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B. Are interventions experimental or usual care?</a:t>
                      </a:r>
                      <a:endParaRPr lang="en-US" sz="21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No interventions are considered</a:t>
                      </a:r>
                      <a:r>
                        <a:rPr lang="en-US" sz="1200" baseline="0" dirty="0" smtClean="0">
                          <a:effectLst/>
                        </a:rPr>
                        <a:t> usual care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Standard protections of research</a:t>
                      </a:r>
                      <a:r>
                        <a:rPr lang="en-US" sz="1200" baseline="0" dirty="0" smtClean="0">
                          <a:effectLst/>
                        </a:rPr>
                        <a:t> subjects should be applied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Some</a:t>
                      </a:r>
                      <a:r>
                        <a:rPr lang="en-US" sz="1200" baseline="0" dirty="0" smtClean="0">
                          <a:effectLst/>
                        </a:rPr>
                        <a:t> or all interventions are considered usual care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Need to consider whether usual care is research or practice;</a:t>
                      </a:r>
                      <a:r>
                        <a:rPr lang="en-US" sz="1200" baseline="0" dirty="0" smtClean="0">
                          <a:effectLst/>
                        </a:rPr>
                        <a:t> and implications for </a:t>
                      </a:r>
                      <a:r>
                        <a:rPr lang="en-US" sz="1200" dirty="0" smtClean="0">
                          <a:effectLst/>
                        </a:rPr>
                        <a:t>consent process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33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8392</TotalTime>
  <Words>780</Words>
  <Application>Microsoft Macintosh PowerPoint</Application>
  <PresentationFormat>On-screen Show (16:9)</PresentationFormat>
  <Paragraphs>179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 Unicode MS</vt:lpstr>
      <vt:lpstr>Calibri</vt:lpstr>
      <vt:lpstr>Times New Roman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UWO</Company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Wilson</dc:creator>
  <cp:lastModifiedBy>Charles Weijer</cp:lastModifiedBy>
  <cp:revision>542</cp:revision>
  <cp:lastPrinted>2018-03-26T18:51:20Z</cp:lastPrinted>
  <dcterms:created xsi:type="dcterms:W3CDTF">2012-06-19T14:01:20Z</dcterms:created>
  <dcterms:modified xsi:type="dcterms:W3CDTF">2018-05-21T21:35:02Z</dcterms:modified>
</cp:coreProperties>
</file>